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Neue Einstellung" charset="1" panose="00000500000000000000"/>
      <p:regular r:id="rId16"/>
    </p:embeddedFont>
    <p:embeddedFont>
      <p:font typeface="Neue Einstellung Heavy" charset="1" panose="00000A00000000000000"/>
      <p:regular r:id="rId17"/>
    </p:embeddedFont>
    <p:embeddedFont>
      <p:font typeface="Neue Einstellung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5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5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8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9258300"/>
            <a:ext cx="416714" cy="425541"/>
          </a:xfrm>
          <a:custGeom>
            <a:avLst/>
            <a:gdLst/>
            <a:ahLst/>
            <a:cxnLst/>
            <a:rect r="r" b="b" t="t" l="l"/>
            <a:pathLst>
              <a:path h="425541" w="416714">
                <a:moveTo>
                  <a:pt x="0" y="0"/>
                </a:moveTo>
                <a:lnTo>
                  <a:pt x="416714" y="0"/>
                </a:lnTo>
                <a:lnTo>
                  <a:pt x="416714" y="425541"/>
                </a:lnTo>
                <a:lnTo>
                  <a:pt x="0" y="42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180975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93808" y="8144133"/>
            <a:ext cx="1265492" cy="1167869"/>
          </a:xfrm>
          <a:custGeom>
            <a:avLst/>
            <a:gdLst/>
            <a:ahLst/>
            <a:cxnLst/>
            <a:rect r="r" b="b" t="t" l="l"/>
            <a:pathLst>
              <a:path h="1167869" w="1265492">
                <a:moveTo>
                  <a:pt x="0" y="0"/>
                </a:moveTo>
                <a:lnTo>
                  <a:pt x="1265492" y="0"/>
                </a:lnTo>
                <a:lnTo>
                  <a:pt x="1265492" y="1167870"/>
                </a:lnTo>
                <a:lnTo>
                  <a:pt x="0" y="11678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300426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7481" y="3902511"/>
            <a:ext cx="9032323" cy="1240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3642" spc="579">
                <a:solidFill>
                  <a:srgbClr val="FFFFFF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DIGITAL BONDING BETWEEN CLINIC AND LAB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5414" y="1406432"/>
            <a:ext cx="9988917" cy="2028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534"/>
              </a:lnSpc>
            </a:pPr>
            <a:r>
              <a:rPr lang="en-US" b="true" sz="11810">
                <a:solidFill>
                  <a:srgbClr val="FFFFFF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CLINIC2LAB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434330" y="8984342"/>
            <a:ext cx="4112029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www.clinic2lab.com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8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9258300"/>
            <a:ext cx="416714" cy="425541"/>
          </a:xfrm>
          <a:custGeom>
            <a:avLst/>
            <a:gdLst/>
            <a:ahLst/>
            <a:cxnLst/>
            <a:rect r="r" b="b" t="t" l="l"/>
            <a:pathLst>
              <a:path h="425541" w="416714">
                <a:moveTo>
                  <a:pt x="0" y="0"/>
                </a:moveTo>
                <a:lnTo>
                  <a:pt x="416714" y="0"/>
                </a:lnTo>
                <a:lnTo>
                  <a:pt x="416714" y="425541"/>
                </a:lnTo>
                <a:lnTo>
                  <a:pt x="0" y="42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69029" y="8515971"/>
            <a:ext cx="1265492" cy="1167869"/>
          </a:xfrm>
          <a:custGeom>
            <a:avLst/>
            <a:gdLst/>
            <a:ahLst/>
            <a:cxnLst/>
            <a:rect r="r" b="b" t="t" l="l"/>
            <a:pathLst>
              <a:path h="1167869" w="1265492">
                <a:moveTo>
                  <a:pt x="0" y="0"/>
                </a:moveTo>
                <a:lnTo>
                  <a:pt x="1265492" y="0"/>
                </a:lnTo>
                <a:lnTo>
                  <a:pt x="1265492" y="1167870"/>
                </a:lnTo>
                <a:lnTo>
                  <a:pt x="0" y="1167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00426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18403" y="3477565"/>
            <a:ext cx="10251194" cy="316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03"/>
              </a:lnSpc>
            </a:pPr>
            <a:r>
              <a:rPr lang="en-US" b="true" sz="9074">
                <a:solidFill>
                  <a:srgbClr val="FFFFFF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THANK YOU FOR YOUR TIME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68496" y="9273903"/>
            <a:ext cx="4112029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www.clinic2lab.com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85255">
            <a:off x="14276868" y="-1409708"/>
            <a:ext cx="3427631" cy="3262052"/>
          </a:xfrm>
          <a:custGeom>
            <a:avLst/>
            <a:gdLst/>
            <a:ahLst/>
            <a:cxnLst/>
            <a:rect r="r" b="b" t="t" l="l"/>
            <a:pathLst>
              <a:path h="3262052" w="3427631">
                <a:moveTo>
                  <a:pt x="0" y="0"/>
                </a:moveTo>
                <a:lnTo>
                  <a:pt x="3427631" y="0"/>
                </a:lnTo>
                <a:lnTo>
                  <a:pt x="3427631" y="3262052"/>
                </a:lnTo>
                <a:lnTo>
                  <a:pt x="0" y="326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-31293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04256" y="9071936"/>
            <a:ext cx="2655044" cy="611905"/>
          </a:xfrm>
          <a:custGeom>
            <a:avLst/>
            <a:gdLst/>
            <a:ahLst/>
            <a:cxnLst/>
            <a:rect r="r" b="b" t="t" l="l"/>
            <a:pathLst>
              <a:path h="611905" w="2655044">
                <a:moveTo>
                  <a:pt x="0" y="0"/>
                </a:moveTo>
                <a:lnTo>
                  <a:pt x="2655044" y="0"/>
                </a:lnTo>
                <a:lnTo>
                  <a:pt x="2655044" y="611905"/>
                </a:lnTo>
                <a:lnTo>
                  <a:pt x="0" y="611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26380" y="2325922"/>
            <a:ext cx="9096964" cy="145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7"/>
              </a:lnSpc>
            </a:pPr>
            <a:r>
              <a:rPr lang="en-US" b="true" sz="8498">
                <a:solidFill>
                  <a:srgbClr val="474747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CLINIC2LAB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88280" y="5157700"/>
            <a:ext cx="6787384" cy="147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Founded in 2019</a:t>
            </a:r>
          </a:p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Based in Aarhus, Denmark</a:t>
            </a:r>
          </a:p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Operational in Denmark, Norway, Sweden, Germany, China, Thailand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83530" y="7524812"/>
            <a:ext cx="3400137" cy="732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545454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Michael Jakobsen</a:t>
            </a:r>
          </a:p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545454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CEO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808538" y="7524812"/>
            <a:ext cx="3182146" cy="732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545454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Laila Rehmeier</a:t>
            </a:r>
          </a:p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545454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CCO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99003" y="3536257"/>
            <a:ext cx="7057828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WHO ARE WE?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3044704">
            <a:off x="882511" y="1848593"/>
            <a:ext cx="7917800" cy="7573646"/>
          </a:xfrm>
          <a:custGeom>
            <a:avLst/>
            <a:gdLst/>
            <a:ahLst/>
            <a:cxnLst/>
            <a:rect r="r" b="b" t="t" l="l"/>
            <a:pathLst>
              <a:path h="7573646" w="7917800">
                <a:moveTo>
                  <a:pt x="0" y="0"/>
                </a:moveTo>
                <a:lnTo>
                  <a:pt x="7917800" y="0"/>
                </a:lnTo>
                <a:lnTo>
                  <a:pt x="7917800" y="7573646"/>
                </a:lnTo>
                <a:lnTo>
                  <a:pt x="0" y="7573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5069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1585263" y="519703"/>
            <a:ext cx="9271842" cy="8738597"/>
            <a:chOff x="0" y="0"/>
            <a:chExt cx="6350000" cy="598479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5984797"/>
            </a:xfrm>
            <a:custGeom>
              <a:avLst/>
              <a:gdLst/>
              <a:ahLst/>
              <a:cxnLst/>
              <a:rect r="r" b="b" t="t" l="l"/>
              <a:pathLst>
                <a:path h="5984797" w="6350000">
                  <a:moveTo>
                    <a:pt x="6350000" y="2992434"/>
                  </a:moveTo>
                  <a:cubicBezTo>
                    <a:pt x="6350000" y="4645023"/>
                    <a:pt x="4928476" y="5984797"/>
                    <a:pt x="3175000" y="5984797"/>
                  </a:cubicBezTo>
                  <a:cubicBezTo>
                    <a:pt x="1421498" y="5984797"/>
                    <a:pt x="0" y="4645023"/>
                    <a:pt x="0" y="2992434"/>
                  </a:cubicBezTo>
                  <a:cubicBezTo>
                    <a:pt x="0" y="1339762"/>
                    <a:pt x="1421498" y="0"/>
                    <a:pt x="3175000" y="0"/>
                  </a:cubicBezTo>
                  <a:cubicBezTo>
                    <a:pt x="4928502" y="0"/>
                    <a:pt x="6350000" y="1339762"/>
                    <a:pt x="6350000" y="2992434"/>
                  </a:cubicBezTo>
                  <a:close/>
                </a:path>
              </a:pathLst>
            </a:custGeom>
            <a:blipFill>
              <a:blip r:embed="rId4"/>
              <a:stretch>
                <a:fillRect l="-22600" t="0" r="-2260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6411" y="241808"/>
            <a:ext cx="2034297" cy="1936026"/>
          </a:xfrm>
          <a:custGeom>
            <a:avLst/>
            <a:gdLst/>
            <a:ahLst/>
            <a:cxnLst/>
            <a:rect r="r" b="b" t="t" l="l"/>
            <a:pathLst>
              <a:path h="1936026" w="2034297">
                <a:moveTo>
                  <a:pt x="0" y="0"/>
                </a:moveTo>
                <a:lnTo>
                  <a:pt x="2034297" y="0"/>
                </a:lnTo>
                <a:lnTo>
                  <a:pt x="2034297" y="1936026"/>
                </a:lnTo>
                <a:lnTo>
                  <a:pt x="0" y="193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-31293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9258300"/>
            <a:ext cx="416714" cy="425541"/>
          </a:xfrm>
          <a:custGeom>
            <a:avLst/>
            <a:gdLst/>
            <a:ahLst/>
            <a:cxnLst/>
            <a:rect r="r" b="b" t="t" l="l"/>
            <a:pathLst>
              <a:path h="425541" w="416714">
                <a:moveTo>
                  <a:pt x="0" y="0"/>
                </a:moveTo>
                <a:lnTo>
                  <a:pt x="416714" y="0"/>
                </a:lnTo>
                <a:lnTo>
                  <a:pt x="416714" y="425541"/>
                </a:lnTo>
                <a:lnTo>
                  <a:pt x="0" y="425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615561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881720" y="2301214"/>
            <a:ext cx="12524560" cy="5684573"/>
            <a:chOff x="0" y="0"/>
            <a:chExt cx="3298650" cy="14971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298649" cy="1497171"/>
            </a:xfrm>
            <a:custGeom>
              <a:avLst/>
              <a:gdLst/>
              <a:ahLst/>
              <a:cxnLst/>
              <a:rect r="r" b="b" t="t" l="l"/>
              <a:pathLst>
                <a:path h="1497171" w="3298649">
                  <a:moveTo>
                    <a:pt x="35234" y="0"/>
                  </a:moveTo>
                  <a:lnTo>
                    <a:pt x="3263416" y="0"/>
                  </a:lnTo>
                  <a:cubicBezTo>
                    <a:pt x="3272760" y="0"/>
                    <a:pt x="3281722" y="3712"/>
                    <a:pt x="3288330" y="10320"/>
                  </a:cubicBezTo>
                  <a:cubicBezTo>
                    <a:pt x="3294937" y="16927"/>
                    <a:pt x="3298649" y="25889"/>
                    <a:pt x="3298649" y="35234"/>
                  </a:cubicBezTo>
                  <a:lnTo>
                    <a:pt x="3298649" y="1461938"/>
                  </a:lnTo>
                  <a:cubicBezTo>
                    <a:pt x="3298649" y="1481397"/>
                    <a:pt x="3282875" y="1497171"/>
                    <a:pt x="3263416" y="1497171"/>
                  </a:cubicBezTo>
                  <a:lnTo>
                    <a:pt x="35234" y="1497171"/>
                  </a:lnTo>
                  <a:cubicBezTo>
                    <a:pt x="15775" y="1497171"/>
                    <a:pt x="0" y="1481397"/>
                    <a:pt x="0" y="1461938"/>
                  </a:cubicBezTo>
                  <a:lnTo>
                    <a:pt x="0" y="35234"/>
                  </a:lnTo>
                  <a:cubicBezTo>
                    <a:pt x="0" y="15775"/>
                    <a:pt x="15775" y="0"/>
                    <a:pt x="35234" y="0"/>
                  </a:cubicBezTo>
                  <a:close/>
                </a:path>
              </a:pathLst>
            </a:custGeom>
            <a:solidFill>
              <a:srgbClr val="FFFFFF">
                <a:alpha val="7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298650" cy="15352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530401" y="2926649"/>
            <a:ext cx="7227197" cy="145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7"/>
              </a:lnSpc>
            </a:pPr>
            <a:r>
              <a:rPr lang="en-US" b="true" sz="8498">
                <a:solidFill>
                  <a:srgbClr val="3C8DC9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CLINIC2LAB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38095" y="5089914"/>
            <a:ext cx="10811810" cy="1808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435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Made specifically by dental professionals for easy and secure collaboration between dental clinics and dental laboratories.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68496" y="9273903"/>
            <a:ext cx="2822206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www.clinic2lab.com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9258300"/>
            <a:ext cx="416714" cy="425541"/>
          </a:xfrm>
          <a:custGeom>
            <a:avLst/>
            <a:gdLst/>
            <a:ahLst/>
            <a:cxnLst/>
            <a:rect r="r" b="b" t="t" l="l"/>
            <a:pathLst>
              <a:path h="425541" w="416714">
                <a:moveTo>
                  <a:pt x="0" y="0"/>
                </a:moveTo>
                <a:lnTo>
                  <a:pt x="416714" y="0"/>
                </a:lnTo>
                <a:lnTo>
                  <a:pt x="416714" y="425541"/>
                </a:lnTo>
                <a:lnTo>
                  <a:pt x="0" y="42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88264" y="3355282"/>
            <a:ext cx="70578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</a:pPr>
            <a:r>
              <a:rPr lang="en-US" sz="48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CLINIC2LAB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4405" y="2114607"/>
            <a:ext cx="7373399" cy="145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7"/>
              </a:lnSpc>
            </a:pPr>
            <a:r>
              <a:rPr lang="en-US" b="true" sz="8498">
                <a:solidFill>
                  <a:srgbClr val="474747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ABOUT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2236076">
            <a:off x="-327016" y="-298428"/>
            <a:ext cx="2711432" cy="2580451"/>
          </a:xfrm>
          <a:custGeom>
            <a:avLst/>
            <a:gdLst/>
            <a:ahLst/>
            <a:cxnLst/>
            <a:rect r="r" b="b" t="t" l="l"/>
            <a:pathLst>
              <a:path h="2580451" w="2711432">
                <a:moveTo>
                  <a:pt x="0" y="0"/>
                </a:moveTo>
                <a:lnTo>
                  <a:pt x="2711432" y="0"/>
                </a:lnTo>
                <a:lnTo>
                  <a:pt x="2711432" y="2580451"/>
                </a:lnTo>
                <a:lnTo>
                  <a:pt x="0" y="25804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</a:blip>
            <a:stretch>
              <a:fillRect l="0" t="0" r="-312937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056879" y="0"/>
            <a:ext cx="9231121" cy="10597686"/>
            <a:chOff x="0" y="0"/>
            <a:chExt cx="1430142" cy="164185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0142" cy="1641859"/>
            </a:xfrm>
            <a:custGeom>
              <a:avLst/>
              <a:gdLst/>
              <a:ahLst/>
              <a:cxnLst/>
              <a:rect r="r" b="b" t="t" l="l"/>
              <a:pathLst>
                <a:path h="1641859" w="1430142">
                  <a:moveTo>
                    <a:pt x="0" y="0"/>
                  </a:moveTo>
                  <a:lnTo>
                    <a:pt x="1430142" y="0"/>
                  </a:lnTo>
                  <a:lnTo>
                    <a:pt x="1430142" y="1641859"/>
                  </a:lnTo>
                  <a:lnTo>
                    <a:pt x="0" y="1641859"/>
                  </a:lnTo>
                  <a:close/>
                </a:path>
              </a:pathLst>
            </a:custGeom>
            <a:blipFill>
              <a:blip r:embed="rId5"/>
              <a:stretch>
                <a:fillRect l="-36259" t="0" r="-36259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604256" y="9071936"/>
            <a:ext cx="2655044" cy="611905"/>
          </a:xfrm>
          <a:custGeom>
            <a:avLst/>
            <a:gdLst/>
            <a:ahLst/>
            <a:cxnLst/>
            <a:rect r="r" b="b" t="t" l="l"/>
            <a:pathLst>
              <a:path h="611905" w="2655044">
                <a:moveTo>
                  <a:pt x="0" y="0"/>
                </a:moveTo>
                <a:lnTo>
                  <a:pt x="2655044" y="0"/>
                </a:lnTo>
                <a:lnTo>
                  <a:pt x="2655044" y="611905"/>
                </a:lnTo>
                <a:lnTo>
                  <a:pt x="0" y="611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02539" y="4860235"/>
            <a:ext cx="6609151" cy="2585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Webbased system for effortless communication between dental clinics and labs</a:t>
            </a:r>
          </a:p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Ongoing development</a:t>
            </a:r>
          </a:p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ONE platform for administration, documentation, logistics and production processes</a:t>
            </a:r>
          </a:p>
          <a:p>
            <a:pPr algn="l">
              <a:lnSpc>
                <a:spcPts val="294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668496" y="9273903"/>
            <a:ext cx="4112029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www.clinic2lab.com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9258300"/>
            <a:ext cx="416714" cy="425541"/>
          </a:xfrm>
          <a:custGeom>
            <a:avLst/>
            <a:gdLst/>
            <a:ahLst/>
            <a:cxnLst/>
            <a:rect r="r" b="b" t="t" l="l"/>
            <a:pathLst>
              <a:path h="425541" w="416714">
                <a:moveTo>
                  <a:pt x="0" y="0"/>
                </a:moveTo>
                <a:lnTo>
                  <a:pt x="416714" y="0"/>
                </a:lnTo>
                <a:lnTo>
                  <a:pt x="416714" y="425541"/>
                </a:lnTo>
                <a:lnTo>
                  <a:pt x="0" y="42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604256" y="9071936"/>
            <a:ext cx="2655044" cy="611905"/>
          </a:xfrm>
          <a:custGeom>
            <a:avLst/>
            <a:gdLst/>
            <a:ahLst/>
            <a:cxnLst/>
            <a:rect r="r" b="b" t="t" l="l"/>
            <a:pathLst>
              <a:path h="611905" w="2655044">
                <a:moveTo>
                  <a:pt x="0" y="0"/>
                </a:moveTo>
                <a:lnTo>
                  <a:pt x="2655044" y="0"/>
                </a:lnTo>
                <a:lnTo>
                  <a:pt x="2655044" y="611905"/>
                </a:lnTo>
                <a:lnTo>
                  <a:pt x="0" y="611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54939" y="5331527"/>
            <a:ext cx="4392261" cy="7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CLINIC2LAB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64405" y="3150046"/>
            <a:ext cx="5602488" cy="2350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92"/>
              </a:lnSpc>
            </a:pPr>
            <a:r>
              <a:rPr lang="en-US" sz="8498" b="true">
                <a:solidFill>
                  <a:srgbClr val="474747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YOUR </a:t>
            </a:r>
          </a:p>
          <a:p>
            <a:pPr algn="l">
              <a:lnSpc>
                <a:spcPts val="9092"/>
              </a:lnSpc>
            </a:pPr>
            <a:r>
              <a:rPr lang="en-US" b="true" sz="8498">
                <a:solidFill>
                  <a:srgbClr val="474747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BENEFITS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2236076">
            <a:off x="2309693" y="-6314321"/>
            <a:ext cx="17753666" cy="16896038"/>
          </a:xfrm>
          <a:custGeom>
            <a:avLst/>
            <a:gdLst/>
            <a:ahLst/>
            <a:cxnLst/>
            <a:rect r="r" b="b" t="t" l="l"/>
            <a:pathLst>
              <a:path h="16896038" w="17753666">
                <a:moveTo>
                  <a:pt x="0" y="0"/>
                </a:moveTo>
                <a:lnTo>
                  <a:pt x="17753666" y="0"/>
                </a:lnTo>
                <a:lnTo>
                  <a:pt x="17753666" y="16896038"/>
                </a:lnTo>
                <a:lnTo>
                  <a:pt x="0" y="16896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</a:blip>
            <a:stretch>
              <a:fillRect l="0" t="0" r="-312937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586417" y="2317561"/>
            <a:ext cx="3378683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Efficiently minimizes manual work in a sustainable way.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131665" y="2317561"/>
            <a:ext cx="3378683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Create the order directly in the system – it’s easy and straightforward.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86417" y="1688654"/>
            <a:ext cx="4156335" cy="36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3C8BC9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#1 DIGITAL ORDER FORM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131665" y="1688654"/>
            <a:ext cx="4156335" cy="36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3C8BC9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#2 ORDER CREATION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68496" y="9273903"/>
            <a:ext cx="4112029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www.clinic2lab.com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86417" y="4660968"/>
            <a:ext cx="3378683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Follow your order and be notified when the order is on its way.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31665" y="4660968"/>
            <a:ext cx="3378683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Easy exchange of messages between the clinic and the laboratory.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86417" y="4032061"/>
            <a:ext cx="4156335" cy="36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3C8DC9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#3 TRACK AND TRACE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131665" y="4032061"/>
            <a:ext cx="4156335" cy="36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3C8DC9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#4 COMMUNICATION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86417" y="7008184"/>
            <a:ext cx="3378683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The system meets current authority (MDR) and GDPR requirements.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131665" y="7008184"/>
            <a:ext cx="3378683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Ensures an efficient and smooth invoicing and bookkeeping process.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586417" y="6379277"/>
            <a:ext cx="4156335" cy="36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3C8DC9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#5 MDR AND SECURITY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131665" y="6379277"/>
            <a:ext cx="4156335" cy="36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true">
                <a:solidFill>
                  <a:srgbClr val="3C8DC9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#6 INTEGRATIONS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236076">
            <a:off x="14650814" y="-811385"/>
            <a:ext cx="3378939" cy="3215712"/>
          </a:xfrm>
          <a:custGeom>
            <a:avLst/>
            <a:gdLst/>
            <a:ahLst/>
            <a:cxnLst/>
            <a:rect r="r" b="b" t="t" l="l"/>
            <a:pathLst>
              <a:path h="3215712" w="3378939">
                <a:moveTo>
                  <a:pt x="0" y="0"/>
                </a:moveTo>
                <a:lnTo>
                  <a:pt x="3378939" y="0"/>
                </a:lnTo>
                <a:lnTo>
                  <a:pt x="3378939" y="3215712"/>
                </a:lnTo>
                <a:lnTo>
                  <a:pt x="0" y="3215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-31293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977520" y="1843307"/>
            <a:ext cx="10864345" cy="10918940"/>
          </a:xfrm>
          <a:custGeom>
            <a:avLst/>
            <a:gdLst/>
            <a:ahLst/>
            <a:cxnLst/>
            <a:rect r="r" b="b" t="t" l="l"/>
            <a:pathLst>
              <a:path h="10918940" w="10864345">
                <a:moveTo>
                  <a:pt x="0" y="0"/>
                </a:moveTo>
                <a:lnTo>
                  <a:pt x="10864345" y="0"/>
                </a:lnTo>
                <a:lnTo>
                  <a:pt x="10864345" y="10918940"/>
                </a:lnTo>
                <a:lnTo>
                  <a:pt x="0" y="10918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585263" y="2189317"/>
            <a:ext cx="9271842" cy="9271805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-15750" r="0" b="-32187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553367" y="9071936"/>
            <a:ext cx="2655044" cy="611905"/>
          </a:xfrm>
          <a:custGeom>
            <a:avLst/>
            <a:gdLst/>
            <a:ahLst/>
            <a:cxnLst/>
            <a:rect r="r" b="b" t="t" l="l"/>
            <a:pathLst>
              <a:path h="611905" w="2655044">
                <a:moveTo>
                  <a:pt x="0" y="0"/>
                </a:moveTo>
                <a:lnTo>
                  <a:pt x="2655044" y="0"/>
                </a:lnTo>
                <a:lnTo>
                  <a:pt x="2655044" y="611905"/>
                </a:lnTo>
                <a:lnTo>
                  <a:pt x="0" y="611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447544" y="4160306"/>
            <a:ext cx="7571684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COMPLIANCE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47544" y="2948207"/>
            <a:ext cx="8130268" cy="145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7"/>
              </a:lnSpc>
            </a:pPr>
            <a:r>
              <a:rPr lang="en-US" b="true" sz="8498">
                <a:solidFill>
                  <a:srgbClr val="545454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MDR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47544" y="5494235"/>
            <a:ext cx="6787384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Requirements of the MDR regulations must be complied with. Clinic2Lab helps you with the documentation process.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853550" y="2570424"/>
            <a:ext cx="7064280" cy="5671848"/>
            <a:chOff x="0" y="0"/>
            <a:chExt cx="7467600" cy="5995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10080" t="0" r="-1008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6411" y="241808"/>
            <a:ext cx="1692798" cy="1611024"/>
          </a:xfrm>
          <a:custGeom>
            <a:avLst/>
            <a:gdLst/>
            <a:ahLst/>
            <a:cxnLst/>
            <a:rect r="r" b="b" t="t" l="l"/>
            <a:pathLst>
              <a:path h="1611024" w="1692798">
                <a:moveTo>
                  <a:pt x="0" y="0"/>
                </a:moveTo>
                <a:lnTo>
                  <a:pt x="1692798" y="0"/>
                </a:lnTo>
                <a:lnTo>
                  <a:pt x="1692798" y="1611024"/>
                </a:lnTo>
                <a:lnTo>
                  <a:pt x="0" y="161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l="0" t="0" r="-312937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58300"/>
            <a:ext cx="416714" cy="425541"/>
          </a:xfrm>
          <a:custGeom>
            <a:avLst/>
            <a:gdLst/>
            <a:ahLst/>
            <a:cxnLst/>
            <a:rect r="r" b="b" t="t" l="l"/>
            <a:pathLst>
              <a:path h="425541" w="416714">
                <a:moveTo>
                  <a:pt x="0" y="0"/>
                </a:moveTo>
                <a:lnTo>
                  <a:pt x="416714" y="0"/>
                </a:lnTo>
                <a:lnTo>
                  <a:pt x="416714" y="425541"/>
                </a:lnTo>
                <a:lnTo>
                  <a:pt x="0" y="42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04256" y="9071936"/>
            <a:ext cx="2655044" cy="611905"/>
          </a:xfrm>
          <a:custGeom>
            <a:avLst/>
            <a:gdLst/>
            <a:ahLst/>
            <a:cxnLst/>
            <a:rect r="r" b="b" t="t" l="l"/>
            <a:pathLst>
              <a:path h="611905" w="2655044">
                <a:moveTo>
                  <a:pt x="0" y="0"/>
                </a:moveTo>
                <a:lnTo>
                  <a:pt x="2655044" y="0"/>
                </a:lnTo>
                <a:lnTo>
                  <a:pt x="2655044" y="611905"/>
                </a:lnTo>
                <a:lnTo>
                  <a:pt x="0" y="61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76454" y="8017929"/>
            <a:ext cx="6637524" cy="987332"/>
          </a:xfrm>
          <a:custGeom>
            <a:avLst/>
            <a:gdLst/>
            <a:ahLst/>
            <a:cxnLst/>
            <a:rect r="r" b="b" t="t" l="l"/>
            <a:pathLst>
              <a:path h="987332" w="6637524">
                <a:moveTo>
                  <a:pt x="0" y="0"/>
                </a:moveTo>
                <a:lnTo>
                  <a:pt x="6637523" y="0"/>
                </a:lnTo>
                <a:lnTo>
                  <a:pt x="6637523" y="987332"/>
                </a:lnTo>
                <a:lnTo>
                  <a:pt x="0" y="9873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16803" y="5195512"/>
            <a:ext cx="7227197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DEMONSTRATION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16803" y="3983412"/>
            <a:ext cx="7227197" cy="145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7"/>
              </a:lnSpc>
            </a:pPr>
            <a:r>
              <a:rPr lang="en-US" b="true" sz="8498">
                <a:solidFill>
                  <a:srgbClr val="474747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PRODUCT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16803" y="4860235"/>
            <a:ext cx="6609151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68496" y="9273903"/>
            <a:ext cx="2822206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www.clinic2lab.com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87461" y="1900958"/>
            <a:ext cx="3630390" cy="3648633"/>
          </a:xfrm>
          <a:custGeom>
            <a:avLst/>
            <a:gdLst/>
            <a:ahLst/>
            <a:cxnLst/>
            <a:rect r="r" b="b" t="t" l="l"/>
            <a:pathLst>
              <a:path h="3648633" w="3630390">
                <a:moveTo>
                  <a:pt x="0" y="0"/>
                </a:moveTo>
                <a:lnTo>
                  <a:pt x="3630390" y="0"/>
                </a:lnTo>
                <a:lnTo>
                  <a:pt x="3630390" y="3648634"/>
                </a:lnTo>
                <a:lnTo>
                  <a:pt x="0" y="3648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871759" y="1366377"/>
            <a:ext cx="3739038" cy="3739023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7030" t="0" r="-2703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4112720" y="5542304"/>
            <a:ext cx="2911593" cy="2926224"/>
          </a:xfrm>
          <a:custGeom>
            <a:avLst/>
            <a:gdLst/>
            <a:ahLst/>
            <a:cxnLst/>
            <a:rect r="r" b="b" t="t" l="l"/>
            <a:pathLst>
              <a:path h="2926224" w="2911593">
                <a:moveTo>
                  <a:pt x="0" y="0"/>
                </a:moveTo>
                <a:lnTo>
                  <a:pt x="2911592" y="0"/>
                </a:lnTo>
                <a:lnTo>
                  <a:pt x="2911592" y="2926223"/>
                </a:lnTo>
                <a:lnTo>
                  <a:pt x="0" y="292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269383" y="5708659"/>
            <a:ext cx="2407765" cy="2407756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t="0" r="-24999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509193" y="4169347"/>
            <a:ext cx="2911593" cy="2926224"/>
          </a:xfrm>
          <a:custGeom>
            <a:avLst/>
            <a:gdLst/>
            <a:ahLst/>
            <a:cxnLst/>
            <a:rect r="r" b="b" t="t" l="l"/>
            <a:pathLst>
              <a:path h="2926224" w="2911593">
                <a:moveTo>
                  <a:pt x="0" y="0"/>
                </a:moveTo>
                <a:lnTo>
                  <a:pt x="2911593" y="0"/>
                </a:lnTo>
                <a:lnTo>
                  <a:pt x="2911593" y="2926224"/>
                </a:lnTo>
                <a:lnTo>
                  <a:pt x="0" y="292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575868" y="4345714"/>
            <a:ext cx="2407765" cy="2407756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99" t="0" r="-24999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2236076">
            <a:off x="63018" y="-261525"/>
            <a:ext cx="2711432" cy="2580451"/>
          </a:xfrm>
          <a:custGeom>
            <a:avLst/>
            <a:gdLst/>
            <a:ahLst/>
            <a:cxnLst/>
            <a:rect r="r" b="b" t="t" l="l"/>
            <a:pathLst>
              <a:path h="2580451" w="2711432">
                <a:moveTo>
                  <a:pt x="0" y="0"/>
                </a:moveTo>
                <a:lnTo>
                  <a:pt x="2711433" y="0"/>
                </a:lnTo>
                <a:lnTo>
                  <a:pt x="2711433" y="2580450"/>
                </a:lnTo>
                <a:lnTo>
                  <a:pt x="0" y="2580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l="0" t="0" r="-312937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9258300"/>
            <a:ext cx="416714" cy="425541"/>
          </a:xfrm>
          <a:custGeom>
            <a:avLst/>
            <a:gdLst/>
            <a:ahLst/>
            <a:cxnLst/>
            <a:rect r="r" b="b" t="t" l="l"/>
            <a:pathLst>
              <a:path h="425541" w="416714">
                <a:moveTo>
                  <a:pt x="0" y="0"/>
                </a:moveTo>
                <a:lnTo>
                  <a:pt x="416714" y="0"/>
                </a:lnTo>
                <a:lnTo>
                  <a:pt x="416714" y="425541"/>
                </a:lnTo>
                <a:lnTo>
                  <a:pt x="0" y="425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604256" y="9071936"/>
            <a:ext cx="2655044" cy="611905"/>
          </a:xfrm>
          <a:custGeom>
            <a:avLst/>
            <a:gdLst/>
            <a:ahLst/>
            <a:cxnLst/>
            <a:rect r="r" b="b" t="t" l="l"/>
            <a:pathLst>
              <a:path h="611905" w="2655044">
                <a:moveTo>
                  <a:pt x="0" y="0"/>
                </a:moveTo>
                <a:lnTo>
                  <a:pt x="2655044" y="0"/>
                </a:lnTo>
                <a:lnTo>
                  <a:pt x="2655044" y="611905"/>
                </a:lnTo>
                <a:lnTo>
                  <a:pt x="0" y="6119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76563" y="2915270"/>
            <a:ext cx="8152257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CLINIC2LAB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76563" y="1703170"/>
            <a:ext cx="9190636" cy="145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7"/>
              </a:lnSpc>
            </a:pPr>
            <a:r>
              <a:rPr lang="en-US" b="true" sz="8498">
                <a:solidFill>
                  <a:srgbClr val="545454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EASY AND SAFE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83008" y="4414544"/>
            <a:ext cx="8145812" cy="3328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Optimise your daily work processes and save time with Clinic2Lab!</a:t>
            </a:r>
          </a:p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The system will help you comply with MDR documentation requirements</a:t>
            </a:r>
          </a:p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Increased quality control</a:t>
            </a:r>
          </a:p>
          <a:p>
            <a:pPr algn="l" marL="453395" indent="-226697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Follow your orders - and allow your customers to do the same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668496" y="9273903"/>
            <a:ext cx="2822206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3C8DC9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www.clinic2lab.com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534362">
            <a:off x="-1000910" y="578476"/>
            <a:ext cx="10540654" cy="10031465"/>
          </a:xfrm>
          <a:custGeom>
            <a:avLst/>
            <a:gdLst/>
            <a:ahLst/>
            <a:cxnLst/>
            <a:rect r="r" b="b" t="t" l="l"/>
            <a:pathLst>
              <a:path h="10031465" w="10540654">
                <a:moveTo>
                  <a:pt x="0" y="0"/>
                </a:moveTo>
                <a:lnTo>
                  <a:pt x="10540654" y="0"/>
                </a:lnTo>
                <a:lnTo>
                  <a:pt x="10540654" y="10031466"/>
                </a:lnTo>
                <a:lnTo>
                  <a:pt x="0" y="1003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-3129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92346" y="7105826"/>
            <a:ext cx="2319659" cy="705057"/>
            <a:chOff x="0" y="0"/>
            <a:chExt cx="8313983" cy="25270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313982" cy="2527021"/>
            </a:xfrm>
            <a:custGeom>
              <a:avLst/>
              <a:gdLst/>
              <a:ahLst/>
              <a:cxnLst/>
              <a:rect r="r" b="b" t="t" l="l"/>
              <a:pathLst>
                <a:path h="2527021" w="8313982">
                  <a:moveTo>
                    <a:pt x="0" y="0"/>
                  </a:moveTo>
                  <a:lnTo>
                    <a:pt x="0" y="2527021"/>
                  </a:lnTo>
                  <a:lnTo>
                    <a:pt x="8313982" y="2527021"/>
                  </a:lnTo>
                  <a:lnTo>
                    <a:pt x="8313982" y="0"/>
                  </a:lnTo>
                  <a:lnTo>
                    <a:pt x="0" y="0"/>
                  </a:lnTo>
                  <a:close/>
                  <a:moveTo>
                    <a:pt x="8253023" y="2466061"/>
                  </a:moveTo>
                  <a:lnTo>
                    <a:pt x="59690" y="2466061"/>
                  </a:lnTo>
                  <a:lnTo>
                    <a:pt x="59690" y="59690"/>
                  </a:lnTo>
                  <a:lnTo>
                    <a:pt x="8253023" y="59690"/>
                  </a:lnTo>
                  <a:lnTo>
                    <a:pt x="8253023" y="2466061"/>
                  </a:lnTo>
                  <a:close/>
                </a:path>
              </a:pathLst>
            </a:custGeom>
            <a:solidFill>
              <a:srgbClr val="3C8BC9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917891" y="7105826"/>
            <a:ext cx="2319659" cy="705057"/>
            <a:chOff x="0" y="0"/>
            <a:chExt cx="8313983" cy="25270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13982" cy="2527021"/>
            </a:xfrm>
            <a:custGeom>
              <a:avLst/>
              <a:gdLst/>
              <a:ahLst/>
              <a:cxnLst/>
              <a:rect r="r" b="b" t="t" l="l"/>
              <a:pathLst>
                <a:path h="2527021" w="8313982">
                  <a:moveTo>
                    <a:pt x="0" y="0"/>
                  </a:moveTo>
                  <a:lnTo>
                    <a:pt x="0" y="2527021"/>
                  </a:lnTo>
                  <a:lnTo>
                    <a:pt x="8313982" y="2527021"/>
                  </a:lnTo>
                  <a:lnTo>
                    <a:pt x="8313982" y="0"/>
                  </a:lnTo>
                  <a:lnTo>
                    <a:pt x="0" y="0"/>
                  </a:lnTo>
                  <a:close/>
                  <a:moveTo>
                    <a:pt x="8253023" y="2466061"/>
                  </a:moveTo>
                  <a:lnTo>
                    <a:pt x="59690" y="2466061"/>
                  </a:lnTo>
                  <a:lnTo>
                    <a:pt x="59690" y="59690"/>
                  </a:lnTo>
                  <a:lnTo>
                    <a:pt x="8253023" y="59690"/>
                  </a:lnTo>
                  <a:lnTo>
                    <a:pt x="8253023" y="2466061"/>
                  </a:lnTo>
                  <a:close/>
                </a:path>
              </a:pathLst>
            </a:custGeom>
            <a:solidFill>
              <a:srgbClr val="3C8BC9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604256" y="9071936"/>
            <a:ext cx="2655044" cy="611905"/>
          </a:xfrm>
          <a:custGeom>
            <a:avLst/>
            <a:gdLst/>
            <a:ahLst/>
            <a:cxnLst/>
            <a:rect r="r" b="b" t="t" l="l"/>
            <a:pathLst>
              <a:path h="611905" w="2655044">
                <a:moveTo>
                  <a:pt x="0" y="0"/>
                </a:moveTo>
                <a:lnTo>
                  <a:pt x="2655044" y="0"/>
                </a:lnTo>
                <a:lnTo>
                  <a:pt x="2655044" y="611905"/>
                </a:lnTo>
                <a:lnTo>
                  <a:pt x="0" y="611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89841" y="3123049"/>
            <a:ext cx="3170311" cy="2931560"/>
            <a:chOff x="0" y="0"/>
            <a:chExt cx="491164" cy="454175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0" y="0"/>
              <a:ext cx="491164" cy="454175"/>
            </a:xfrm>
            <a:custGeom>
              <a:avLst/>
              <a:gdLst/>
              <a:ahLst/>
              <a:cxnLst/>
              <a:rect r="r" b="b" t="t" l="l"/>
              <a:pathLst>
                <a:path h="454175" w="491164">
                  <a:moveTo>
                    <a:pt x="491164" y="0"/>
                  </a:moveTo>
                  <a:lnTo>
                    <a:pt x="0" y="0"/>
                  </a:lnTo>
                  <a:lnTo>
                    <a:pt x="0" y="454175"/>
                  </a:lnTo>
                  <a:lnTo>
                    <a:pt x="491164" y="454175"/>
                  </a:lnTo>
                  <a:close/>
                </a:path>
              </a:pathLst>
            </a:custGeom>
            <a:blipFill>
              <a:blip r:embed="rId3"/>
              <a:stretch>
                <a:fillRect l="0" t="-9938" r="0" b="-52075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72000">
            <a:off x="4496425" y="3412163"/>
            <a:ext cx="2019933" cy="2662738"/>
          </a:xfrm>
          <a:custGeom>
            <a:avLst/>
            <a:gdLst/>
            <a:ahLst/>
            <a:cxnLst/>
            <a:rect r="r" b="b" t="t" l="l"/>
            <a:pathLst>
              <a:path h="2662738" w="2019933">
                <a:moveTo>
                  <a:pt x="0" y="41162"/>
                </a:moveTo>
                <a:lnTo>
                  <a:pt x="1965018" y="0"/>
                </a:lnTo>
                <a:lnTo>
                  <a:pt x="2019933" y="2621577"/>
                </a:lnTo>
                <a:lnTo>
                  <a:pt x="54914" y="2662739"/>
                </a:lnTo>
                <a:lnTo>
                  <a:pt x="0" y="41162"/>
                </a:lnTo>
                <a:close/>
              </a:path>
            </a:pathLst>
          </a:custGeom>
          <a:blipFill>
            <a:blip r:embed="rId4"/>
            <a:stretch>
              <a:fillRect l="-686" t="-1781" r="-659" b="-78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885901" y="2314192"/>
            <a:ext cx="7373399" cy="145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97"/>
              </a:lnSpc>
            </a:pPr>
            <a:r>
              <a:rPr lang="en-US" b="true" sz="8498">
                <a:solidFill>
                  <a:srgbClr val="545454"/>
                </a:solidFill>
                <a:latin typeface="Neue Einstellung Heavy"/>
                <a:ea typeface="Neue Einstellung Heavy"/>
                <a:cs typeface="Neue Einstellung Heavy"/>
                <a:sym typeface="Neue Einstellung Heavy"/>
              </a:rPr>
              <a:t>CONTACT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92346" y="5025567"/>
            <a:ext cx="6609151" cy="109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Want to know more about Clinic2Lab and the opportunities for you and your organization? Reach out to our team for additional information.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04423" y="7327680"/>
            <a:ext cx="2095505" cy="29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3"/>
              </a:lnSpc>
            </a:pPr>
            <a:r>
              <a:rPr lang="en-US" sz="2099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Book Now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29969" y="7327680"/>
            <a:ext cx="2095505" cy="29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3"/>
              </a:lnSpc>
            </a:pPr>
            <a:r>
              <a:rPr lang="en-US" sz="2099">
                <a:solidFill>
                  <a:srgbClr val="474747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Schedule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7016" y="6359170"/>
            <a:ext cx="3422400" cy="1475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737373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Michael M. Jakobsen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CEO, Clinic2Lab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mmj@clinic2lab.com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+45 20 88 13 95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23666" y="6359170"/>
            <a:ext cx="3422400" cy="1475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737373"/>
                </a:solidFill>
                <a:latin typeface="Neue Einstellung Bold"/>
                <a:ea typeface="Neue Einstellung Bold"/>
                <a:cs typeface="Neue Einstellung Bold"/>
                <a:sym typeface="Neue Einstellung Bold"/>
              </a:rPr>
              <a:t>Laila Rehmeier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CCO, Clinic2Lab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lar@clinic2lab.com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737373"/>
                </a:solidFill>
                <a:latin typeface="Neue Einstellung"/>
                <a:ea typeface="Neue Einstellung"/>
                <a:cs typeface="Neue Einstellung"/>
                <a:sym typeface="Neue Einstellung"/>
              </a:rPr>
              <a:t>+45 xx xx xx 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DAGh-buS78A</dc:identifier>
  <dcterms:modified xsi:type="dcterms:W3CDTF">2011-08-01T06:04:30Z</dcterms:modified>
  <cp:revision>1</cp:revision>
  <dc:title>CLINIC2LAB PRESENTATION_UK</dc:title>
</cp:coreProperties>
</file>